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9" r:id="rId2"/>
    <p:sldId id="262" r:id="rId3"/>
    <p:sldId id="290" r:id="rId4"/>
    <p:sldId id="291" r:id="rId5"/>
    <p:sldId id="293" r:id="rId6"/>
    <p:sldId id="294" r:id="rId7"/>
    <p:sldId id="295" r:id="rId8"/>
    <p:sldId id="287" r:id="rId9"/>
    <p:sldId id="297" r:id="rId10"/>
    <p:sldId id="301" r:id="rId11"/>
    <p:sldId id="298" r:id="rId12"/>
    <p:sldId id="300" r:id="rId13"/>
    <p:sldId id="299" r:id="rId14"/>
    <p:sldId id="280" r:id="rId15"/>
    <p:sldId id="256" r:id="rId16"/>
    <p:sldId id="302" r:id="rId17"/>
    <p:sldId id="281" r:id="rId18"/>
    <p:sldId id="296" r:id="rId19"/>
    <p:sldId id="288" r:id="rId20"/>
    <p:sldId id="258" r:id="rId21"/>
    <p:sldId id="278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9449" autoAdjust="0"/>
  </p:normalViewPr>
  <p:slideViewPr>
    <p:cSldViewPr>
      <p:cViewPr>
        <p:scale>
          <a:sx n="75" d="100"/>
          <a:sy n="75" d="100"/>
        </p:scale>
        <p:origin x="-103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cu\lecture\4&#54924;\&#49345;&#45824;&#52280;&#51312;&#47928;&#5122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128038016"/>
        <c:axId val="128039552"/>
      </c:barChart>
      <c:catAx>
        <c:axId val="128038016"/>
        <c:scaling>
          <c:orientation val="minMax"/>
        </c:scaling>
        <c:axPos val="b"/>
        <c:tickLblPos val="nextTo"/>
        <c:crossAx val="128039552"/>
        <c:crosses val="autoZero"/>
        <c:auto val="1"/>
        <c:lblAlgn val="ctr"/>
        <c:lblOffset val="100"/>
      </c:catAx>
      <c:valAx>
        <c:axId val="128039552"/>
        <c:scaling>
          <c:orientation val="minMax"/>
        </c:scaling>
        <c:axPos val="l"/>
        <c:majorGridlines/>
        <c:numFmt formatCode="General" sourceLinked="1"/>
        <c:tickLblPos val="nextTo"/>
        <c:crossAx val="1280380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ko-KR" dirty="0">
                <a:solidFill>
                  <a:sysClr val="windowText" lastClr="000000"/>
                </a:solidFill>
              </a:rPr>
              <a:t>현대 자동차 지역별 판매실적</a:t>
            </a:r>
            <a:endParaRPr lang="en-US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163888212909786"/>
          <c:y val="4.131798080914220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729045304481367"/>
          <c:y val="6.5893258611602404E-2"/>
          <c:w val="0.73673115148800483"/>
          <c:h val="0.8331347218688876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서울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130</c:v>
                </c:pt>
                <c:pt idx="1">
                  <c:v>98</c:v>
                </c:pt>
                <c:pt idx="2">
                  <c:v>97</c:v>
                </c:pt>
                <c:pt idx="3">
                  <c:v>135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부산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85</c:v>
                </c:pt>
                <c:pt idx="1">
                  <c:v>85</c:v>
                </c:pt>
                <c:pt idx="2">
                  <c:v>69</c:v>
                </c:pt>
                <c:pt idx="3">
                  <c:v>95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인천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57</c:v>
                </c:pt>
                <c:pt idx="1">
                  <c:v>66</c:v>
                </c:pt>
                <c:pt idx="2">
                  <c:v>75</c:v>
                </c:pt>
                <c:pt idx="3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광주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85</c:v>
                </c:pt>
                <c:pt idx="3">
                  <c:v>45</c:v>
                </c:pt>
              </c:numCache>
            </c:numRef>
          </c:val>
        </c:ser>
        <c:axId val="83974784"/>
        <c:axId val="83980672"/>
      </c:barChart>
      <c:catAx>
        <c:axId val="83974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  <a:latin typeface="Arial Black" pitchFamily="34" charset="0"/>
              </a:defRPr>
            </a:pPr>
            <a:endParaRPr lang="en-US"/>
          </a:p>
        </c:txPr>
        <c:crossAx val="83980672"/>
        <c:crosses val="autoZero"/>
        <c:auto val="1"/>
        <c:lblAlgn val="ctr"/>
        <c:lblOffset val="100"/>
      </c:catAx>
      <c:valAx>
        <c:axId val="83980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  <a:latin typeface="Arial Black" pitchFamily="34" charset="0"/>
              </a:defRPr>
            </a:pPr>
            <a:endParaRPr lang="en-US"/>
          </a:p>
        </c:txPr>
        <c:crossAx val="8397478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b="1">
              <a:solidFill>
                <a:sysClr val="windowText" lastClr="000000"/>
              </a:solidFill>
              <a:latin typeface="Arial Black" pitchFamily="34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84026112"/>
        <c:axId val="84027648"/>
      </c:barChart>
      <c:catAx>
        <c:axId val="84026112"/>
        <c:scaling>
          <c:orientation val="minMax"/>
        </c:scaling>
        <c:axPos val="b"/>
        <c:tickLblPos val="nextTo"/>
        <c:crossAx val="84027648"/>
        <c:crosses val="autoZero"/>
        <c:auto val="1"/>
        <c:lblAlgn val="ctr"/>
        <c:lblOffset val="100"/>
      </c:catAx>
      <c:valAx>
        <c:axId val="84027648"/>
        <c:scaling>
          <c:orientation val="minMax"/>
        </c:scaling>
        <c:axPos val="l"/>
        <c:majorGridlines/>
        <c:numFmt formatCode="General" sourceLinked="1"/>
        <c:tickLblPos val="nextTo"/>
        <c:crossAx val="840261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128114048"/>
        <c:axId val="128074880"/>
      </c:barChart>
      <c:catAx>
        <c:axId val="128114048"/>
        <c:scaling>
          <c:orientation val="minMax"/>
        </c:scaling>
        <c:axPos val="b"/>
        <c:tickLblPos val="nextTo"/>
        <c:crossAx val="128074880"/>
        <c:crosses val="autoZero"/>
        <c:auto val="1"/>
        <c:lblAlgn val="ctr"/>
        <c:lblOffset val="100"/>
      </c:catAx>
      <c:valAx>
        <c:axId val="128074880"/>
        <c:scaling>
          <c:orientation val="minMax"/>
        </c:scaling>
        <c:axPos val="l"/>
        <c:majorGridlines/>
        <c:numFmt formatCode="General" sourceLinked="1"/>
        <c:tickLblPos val="nextTo"/>
        <c:crossAx val="1281140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axId val="132502656"/>
        <c:axId val="132504192"/>
      </c:barChart>
      <c:catAx>
        <c:axId val="132502656"/>
        <c:scaling>
          <c:orientation val="minMax"/>
        </c:scaling>
        <c:axPos val="b"/>
        <c:tickLblPos val="nextTo"/>
        <c:crossAx val="132504192"/>
        <c:crosses val="autoZero"/>
        <c:auto val="1"/>
        <c:lblAlgn val="ctr"/>
        <c:lblOffset val="100"/>
      </c:catAx>
      <c:valAx>
        <c:axId val="132504192"/>
        <c:scaling>
          <c:orientation val="minMax"/>
        </c:scaling>
        <c:axPos val="l"/>
        <c:majorGridlines/>
        <c:numFmt formatCode="General" sourceLinked="1"/>
        <c:tickLblPos val="nextTo"/>
        <c:crossAx val="1325026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A8D2F-038C-427D-8A99-9F65528C179E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9D48-FD2D-4722-9AAF-75C974C15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80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22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92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14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B1F8-E1E8-483B-97B0-10F3C71D27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10814" y="571480"/>
            <a:ext cx="132237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357290" y="1714488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714348" y="1196752"/>
            <a:ext cx="7242028" cy="803488"/>
            <a:chOff x="928662" y="1053876"/>
            <a:chExt cx="6643734" cy="803488"/>
          </a:xfrm>
        </p:grpSpPr>
        <p:sp>
          <p:nvSpPr>
            <p:cNvPr id="30" name="Teardrop 29"/>
            <p:cNvSpPr/>
            <p:nvPr/>
          </p:nvSpPr>
          <p:spPr>
            <a:xfrm>
              <a:off x="928662" y="1053876"/>
              <a:ext cx="830531" cy="80348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759193" y="1071546"/>
              <a:ext cx="5813203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챠트 삽입 차트 도구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(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디자인 레이아웃서식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)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755577" y="3645024"/>
            <a:ext cx="7200800" cy="792088"/>
            <a:chOff x="928663" y="1432156"/>
            <a:chExt cx="6643734" cy="792088"/>
          </a:xfrm>
        </p:grpSpPr>
        <p:sp>
          <p:nvSpPr>
            <p:cNvPr id="40" name="Teardrop 39"/>
            <p:cNvSpPr/>
            <p:nvPr/>
          </p:nvSpPr>
          <p:spPr>
            <a:xfrm>
              <a:off x="928663" y="1432156"/>
              <a:ext cx="797248" cy="79208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 Single Corner Rectangle 40"/>
            <p:cNvSpPr/>
            <p:nvPr/>
          </p:nvSpPr>
          <p:spPr>
            <a:xfrm>
              <a:off x="1725910" y="1432156"/>
              <a:ext cx="5846487" cy="648071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날짜함수 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찾기 함수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93075" y="6215082"/>
            <a:ext cx="5357850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18" name="Group 38"/>
          <p:cNvGrpSpPr/>
          <p:nvPr/>
        </p:nvGrpSpPr>
        <p:grpSpPr>
          <a:xfrm>
            <a:off x="755575" y="4797152"/>
            <a:ext cx="7200801" cy="792658"/>
            <a:chOff x="928661" y="1648180"/>
            <a:chExt cx="6643735" cy="792658"/>
          </a:xfrm>
        </p:grpSpPr>
        <p:sp>
          <p:nvSpPr>
            <p:cNvPr id="19" name="Teardrop 18"/>
            <p:cNvSpPr/>
            <p:nvPr/>
          </p:nvSpPr>
          <p:spPr>
            <a:xfrm>
              <a:off x="928661" y="1648750"/>
              <a:ext cx="797247" cy="79208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>
              <a:off x="1725910" y="1648180"/>
              <a:ext cx="5846486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인쇄 미리보기 페이지 레이아웃 페이지설정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755575" y="2420888"/>
            <a:ext cx="7200801" cy="792088"/>
            <a:chOff x="994440" y="856092"/>
            <a:chExt cx="6577955" cy="792088"/>
          </a:xfrm>
        </p:grpSpPr>
        <p:sp>
          <p:nvSpPr>
            <p:cNvPr id="23" name="Teardrop 22"/>
            <p:cNvSpPr/>
            <p:nvPr/>
          </p:nvSpPr>
          <p:spPr>
            <a:xfrm>
              <a:off x="994440" y="856092"/>
              <a:ext cx="789354" cy="79208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 Single Corner Rectangle 23"/>
            <p:cNvSpPr/>
            <p:nvPr/>
          </p:nvSpPr>
          <p:spPr>
            <a:xfrm>
              <a:off x="1783795" y="856092"/>
              <a:ext cx="5788600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레코드정렬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자동필터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home s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9540" y="1268760"/>
            <a:ext cx="1394460" cy="14956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35796" y="116632"/>
            <a:ext cx="3672408" cy="36004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레코드정렬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자동필터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692696"/>
            <a:ext cx="7416824" cy="21602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레코드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SORT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법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데이터베이스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NUMBER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아래 커서있다면 번호를 내림차순이든 오름차순할 수 있고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데이터베이스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DEPARTMENT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아래 커서있다면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부서를 ㄱ부터 시작하는 내림차순이든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ㅎ부터시작하는 오름차순으로 정렬할  수있음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&gt;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500" b="1" dirty="0" smtClean="0">
                <a:latin typeface="바탕" pitchFamily="18" charset="-127"/>
                <a:ea typeface="바탕" pitchFamily="18" charset="-127"/>
              </a:rPr>
              <a:t>커서 한 셀에 위치</a:t>
            </a:r>
            <a:r>
              <a:rPr lang="en-US" altLang="ko-KR" sz="1500" b="1" dirty="0" smtClean="0">
                <a:latin typeface="바탕" pitchFamily="18" charset="-127"/>
                <a:ea typeface="바탕" pitchFamily="18" charset="-127"/>
              </a:rPr>
              <a:t>&gt; SORT &amp; Filter&gt;</a:t>
            </a:r>
            <a:r>
              <a:rPr lang="ko-KR" altLang="en-US" sz="1500" b="1" dirty="0" smtClean="0">
                <a:latin typeface="바탕" pitchFamily="18" charset="-127"/>
                <a:ea typeface="바탕" pitchFamily="18" charset="-127"/>
              </a:rPr>
              <a:t>아래 내림치순 오름 차순  선택  </a:t>
            </a:r>
            <a:endParaRPr lang="en-US" altLang="ko-KR" sz="2600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28" name="Picture 27" descr="인사기록표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9144000" cy="331870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3645024"/>
            <a:ext cx="61156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" name="Content Placeholder 12" descr="SORT FILT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116632"/>
            <a:ext cx="2208245" cy="1152128"/>
          </a:xfrm>
        </p:spPr>
      </p:pic>
      <p:sp>
        <p:nvSpPr>
          <p:cNvPr id="31" name="Rectangle 30"/>
          <p:cNvSpPr/>
          <p:nvPr/>
        </p:nvSpPr>
        <p:spPr>
          <a:xfrm>
            <a:off x="7668344" y="188640"/>
            <a:ext cx="504056" cy="9807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5536" y="2708920"/>
            <a:ext cx="576064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43808" y="1052736"/>
            <a:ext cx="4896544" cy="13681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56376" y="1700808"/>
            <a:ext cx="1008112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27984" y="1988840"/>
            <a:ext cx="3528392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35796" y="116632"/>
            <a:ext cx="3672408" cy="36004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레코드정렬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자동필터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92696"/>
            <a:ext cx="262778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레코드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SORT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법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9512" y="4797152"/>
            <a:ext cx="8784976" cy="2060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여러 조건으로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레코드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SORT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하는 방법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: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데이터베이스클릭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데이터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DATA&gt;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정렬 및 필터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Sort &amp;  filter&gt;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정렬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Sort&gt;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내 데이터베이스 머리글 표시 체크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&gt;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첫 번째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Sort By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기준 선택  예 부서 오름차순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기준추가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두 번째 기준 예 직급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내림차순등등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4" name="Picture 33" descr="DATA S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5943600" cy="10382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64088" y="1412776"/>
            <a:ext cx="864096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7" name="Picture 36" descr="S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181225"/>
            <a:ext cx="5686425" cy="249555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915816" y="2492896"/>
            <a:ext cx="864096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7864" y="2996952"/>
            <a:ext cx="122413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 flipV="1">
            <a:off x="2771800" y="3104964"/>
            <a:ext cx="576064" cy="31323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779912" y="2780928"/>
            <a:ext cx="2736304" cy="33843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476672"/>
            <a:ext cx="3779912" cy="3600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자동필터 만들어 사용하는 방법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256584" cy="36004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데이터 베이스관리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레코드정렬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836712"/>
            <a:ext cx="7956376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/>
          <a:p>
            <a:pPr marL="53975" indent="-53975">
              <a:spcBef>
                <a:spcPts val="600"/>
              </a:spcBef>
              <a:buClr>
                <a:schemeClr val="tx1"/>
              </a:buClr>
              <a:buSzPct val="70000"/>
              <a:tabLst>
                <a:tab pos="341313" algn="l"/>
              </a:tabLst>
              <a:defRPr/>
            </a:pP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marL="53975" indent="-53975">
              <a:spcBef>
                <a:spcPts val="600"/>
              </a:spcBef>
              <a:buClr>
                <a:schemeClr val="tx1"/>
              </a:buClr>
              <a:buSzPct val="70000"/>
              <a:tabLst>
                <a:tab pos="341313" algn="l"/>
              </a:tabLst>
              <a:defRPr/>
            </a:pP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marL="53975" indent="-53975">
              <a:spcBef>
                <a:spcPts val="600"/>
              </a:spcBef>
              <a:buClr>
                <a:schemeClr val="tx1"/>
              </a:buClr>
              <a:buSzPct val="70000"/>
              <a:tabLst>
                <a:tab pos="341313" algn="l"/>
              </a:tabLst>
              <a:defRPr/>
            </a:pPr>
            <a:r>
              <a:rPr lang="ko-KR" altLang="en-US" sz="1400" b="1" u="sng" dirty="0" smtClean="0">
                <a:latin typeface="바탕체" pitchFamily="17" charset="-127"/>
                <a:ea typeface="바탕체" pitchFamily="17" charset="-127"/>
              </a:rPr>
              <a:t>커서 표안 아무데나 클릭</a:t>
            </a:r>
            <a:r>
              <a:rPr lang="en-US" altLang="ko-KR" sz="14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HOME(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홈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)&gt;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편집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(EDITING)&gt;</a:t>
            </a:r>
            <a:r>
              <a:rPr kumimoji="0" lang="ko-KR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정렬 및 필터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(SORT &amp; FILTER)&gt;</a:t>
            </a:r>
            <a:r>
              <a:rPr lang="en-US" altLang="ko-KR" sz="1400" b="1" dirty="0" smtClean="0">
                <a:latin typeface="바탕체" pitchFamily="17" charset="-127"/>
                <a:ea typeface="바탕체" pitchFamily="17" charset="-127"/>
              </a:rPr>
              <a:t>FILTER&gt;</a:t>
            </a:r>
          </a:p>
          <a:p>
            <a:pPr marL="53975" indent="-53975">
              <a:spcBef>
                <a:spcPts val="600"/>
              </a:spcBef>
              <a:buClr>
                <a:schemeClr val="tx1"/>
              </a:buClr>
              <a:buSzPct val="70000"/>
              <a:tabLst>
                <a:tab pos="341313" algn="l"/>
              </a:tabLst>
              <a:defRPr/>
            </a:pP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이 삼각형클릭</a:t>
            </a:r>
            <a:r>
              <a:rPr lang="en-US" altLang="ko-KR" sz="14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모두 선택해제</a:t>
            </a:r>
            <a:r>
              <a:rPr lang="en-US" altLang="ko-KR" sz="14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자신이 원하는 필드 선택</a:t>
            </a: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395288" indent="-53975">
              <a:spcBef>
                <a:spcPts val="6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341313" algn="l"/>
              </a:tabLst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>
              <a:buFontTx/>
              <a:buChar char="-"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인사기록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8964488" cy="38164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19672" y="1124744"/>
            <a:ext cx="576064" cy="18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868144" y="5589240"/>
            <a:ext cx="3275856" cy="126876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자동필터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데이터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DATA&gt;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정렬 및 필터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Sort &amp;  filter&gt;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필터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filter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혹은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데이터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DATA&gt;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정렬 및 필터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Sort &amp;  filter&gt; filter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5" name="Picture 14" descr="DATA S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19775"/>
            <a:ext cx="5943600" cy="10382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0" y="5877272"/>
            <a:ext cx="648072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76056" y="6381328"/>
            <a:ext cx="1152128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11760" y="1412776"/>
            <a:ext cx="1080120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fil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69592" y="3140968"/>
            <a:ext cx="156959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2448272" cy="36004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자동필터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692696"/>
            <a:ext cx="8892480" cy="4320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자동필터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  NUMBER FILTER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이용법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124744"/>
            <a:ext cx="8712968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커서 데이터베이스 숫자있는 필터선택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&gt;NUMBER FILTERS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클릭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 40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살이하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직원명단을 원하면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LESS THAN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클릭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이곳에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40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을 기입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&gt;OK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9" name="Picture 18" descr="fi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4114800" cy="3543300"/>
          </a:xfrm>
          <a:prstGeom prst="rect">
            <a:avLst/>
          </a:prstGeom>
        </p:spPr>
      </p:pic>
      <p:pic>
        <p:nvPicPr>
          <p:cNvPr id="20" name="Picture 19" descr="LESS T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590925" cy="21907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6216" y="4005064"/>
            <a:ext cx="1512168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724128" y="1916832"/>
            <a:ext cx="1224136" cy="20882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971600" y="3068960"/>
            <a:ext cx="6529358" cy="788668"/>
            <a:chOff x="1043038" y="1068696"/>
            <a:chExt cx="6529358" cy="788668"/>
          </a:xfrm>
        </p:grpSpPr>
        <p:sp>
          <p:nvSpPr>
            <p:cNvPr id="30" name="Teardrop 29"/>
            <p:cNvSpPr/>
            <p:nvPr/>
          </p:nvSpPr>
          <p:spPr>
            <a:xfrm>
              <a:off x="1043038" y="1068696"/>
              <a:ext cx="814318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날짜함수 </a:t>
              </a:r>
              <a:r>
                <a:rPr 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찾기 함수</a:t>
              </a:r>
              <a:endParaRPr lang="en-US" sz="28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25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964488" cy="63093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ko-KR" sz="2900" b="1" dirty="0" smtClean="0">
                <a:solidFill>
                  <a:schemeClr val="tx1"/>
                </a:solidFill>
              </a:rPr>
              <a:t>1. YEAR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:</a:t>
            </a:r>
            <a:r>
              <a:rPr lang="en-US" altLang="ko-KR" sz="2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날짜에서 </a:t>
            </a:r>
            <a:r>
              <a:rPr lang="ko-KR" altLang="en-US" sz="2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연도 </a:t>
            </a:r>
            <a:r>
              <a:rPr lang="en-US" altLang="ko-KR" sz="2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YEAR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를 추출하여 표시하는 함수</a:t>
            </a:r>
            <a:endParaRPr lang="en-US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=YEAR(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)----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날짜에서 연도 추출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900" b="1" dirty="0" smtClean="0">
                <a:solidFill>
                  <a:schemeClr val="tx1"/>
                </a:solidFill>
              </a:rPr>
              <a:t>2. MONTH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 함수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: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날짜에서 </a:t>
            </a:r>
            <a:r>
              <a:rPr lang="ko-KR" altLang="en-US" sz="2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2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MONTH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를 추출하여 표시하는 함수</a:t>
            </a:r>
            <a:endParaRPr lang="en-US" altLang="ko-KR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=MONTH(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)----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날짜에서 월만 추출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900" b="1" dirty="0" smtClean="0">
                <a:solidFill>
                  <a:schemeClr val="tx1"/>
                </a:solidFill>
              </a:rPr>
              <a:t>3.DAY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 함수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: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날짜에서 </a:t>
            </a:r>
            <a:r>
              <a:rPr lang="ko-KR" altLang="en-US" sz="2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일 </a:t>
            </a:r>
            <a:r>
              <a:rPr lang="en-US" altLang="ko-KR" sz="2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DAY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를 추출하여 표시하는 함수</a:t>
            </a:r>
            <a:endParaRPr lang="en-US" altLang="ko-KR" sz="2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=DAY(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)----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날짜에서 일만 추출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900" b="1" dirty="0" smtClean="0">
                <a:solidFill>
                  <a:schemeClr val="tx1"/>
                </a:solidFill>
              </a:rPr>
              <a:t>4. DAYS360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: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에서 날짜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을 빼 근무일수 계산하는 함수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옵션은 계산 방법을 지정</a:t>
            </a:r>
            <a:endParaRPr lang="en-US" altLang="ko-KR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=DAYS360,(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1,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날짜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2, 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457200" indent="-457200" algn="l"/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ko-KR" altLang="en-US" sz="2000" b="1" dirty="0" smtClean="0">
                <a:solidFill>
                  <a:srgbClr val="FF0000"/>
                </a:solidFill>
              </a:rPr>
              <a:t>     옵션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:  </a:t>
            </a:r>
            <a:r>
              <a:rPr lang="ko-KR" altLang="en-US" sz="23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미국식</a:t>
            </a:r>
            <a:r>
              <a:rPr lang="en-US" altLang="ko-KR" sz="23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(FALSE </a:t>
            </a:r>
            <a:r>
              <a:rPr lang="ko-KR" altLang="en-US" sz="23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또는 생략</a:t>
            </a:r>
            <a:r>
              <a:rPr lang="en-US" altLang="ko-KR" sz="23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시작일이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31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일이면 그 달의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일로 처리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종료일이</a:t>
            </a:r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31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일이고 시작일이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일보다 이전이면 종료일은  다음 달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일로 처리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그렇지 않으면 그달의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일로 처리</a:t>
            </a:r>
            <a:endParaRPr lang="en-US" altLang="ko-KR" sz="23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20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ko-KR" altLang="en-US" sz="2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</a:t>
            </a:r>
            <a:r>
              <a:rPr lang="ko-KR" altLang="en-US" sz="2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유럽식</a:t>
            </a:r>
            <a:r>
              <a:rPr lang="en-US" altLang="ko-KR" sz="2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(TRUE) 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시작일이나 종료일 이 어떤 달의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31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일이면 그 달의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일로 처리</a:t>
            </a:r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900" b="1" dirty="0" smtClean="0">
                <a:solidFill>
                  <a:schemeClr val="tx1"/>
                </a:solidFill>
              </a:rPr>
              <a:t>5. DATE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:</a:t>
            </a:r>
            <a:r>
              <a:rPr lang="en-US" altLang="ko-KR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1900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년</a:t>
            </a:r>
            <a:r>
              <a:rPr lang="en-US" altLang="ko-KR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</a:t>
            </a:r>
            <a:r>
              <a:rPr lang="en-US" altLang="ko-KR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일을 기준으로 특정날짜에 대한 일련번호를 반환하는 함수</a:t>
            </a:r>
            <a:endParaRPr lang="en-US" altLang="ko-KR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=DATE(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연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)----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연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”, “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”, “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에 대한 일련번호를 구함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 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표시형식을 날짜로 변경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                                               </a:t>
            </a:r>
          </a:p>
          <a:p>
            <a:pPr marL="457200" indent="-457200"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sz="2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3848" y="0"/>
            <a:ext cx="266429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날짜함수 </a:t>
            </a:r>
            <a:endParaRPr lang="en-US" sz="36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4" name="Picture 13" descr="근무일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310320" y="-459432"/>
            <a:ext cx="11132344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 fontScale="77500" lnSpcReduction="20000"/>
          </a:bodyPr>
          <a:lstStyle/>
          <a:p>
            <a:pPr marL="457200" indent="-457200" algn="l"/>
            <a:r>
              <a:rPr lang="en-US" altLang="ko-KR" sz="3400" b="1" dirty="0" smtClean="0">
                <a:solidFill>
                  <a:schemeClr val="tx1"/>
                </a:solidFill>
              </a:rPr>
              <a:t>6. DATEDIF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: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날짜와 날짜 사이에 경과한 일수를 계산할 때 사용하는 함수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근무일수  계산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27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=DATEDIF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시작날짜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마지막 날짜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단위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</a:t>
            </a: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</a:t>
            </a:r>
            <a:r>
              <a:rPr lang="ko-KR" altLang="en-US" sz="1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단위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“Y”</a:t>
            </a:r>
            <a:r>
              <a:rPr lang="ko-KR" altLang="en-US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총연수</a:t>
            </a:r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  “M”</a:t>
            </a:r>
            <a:r>
              <a:rPr lang="ko-KR" altLang="en-US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총월수</a:t>
            </a:r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“D”</a:t>
            </a:r>
            <a:r>
              <a:rPr lang="ko-KR" altLang="en-US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총일수</a:t>
            </a:r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“YM”</a:t>
            </a:r>
            <a:r>
              <a:rPr lang="ko-KR" altLang="en-US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연수를 뺀 나머지 월수를 구함</a:t>
            </a:r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marL="457200" indent="-457200" algn="l"/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“MD” </a:t>
            </a:r>
            <a:r>
              <a:rPr lang="ko-KR" altLang="en-US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연수와 월수를 뺀 나머지 일수를 구함</a:t>
            </a:r>
            <a:r>
              <a:rPr lang="en-US" altLang="ko-KR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7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함수마법사는 없음</a:t>
            </a:r>
            <a:endParaRPr lang="en-US" altLang="ko-KR" sz="17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7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900" b="1" dirty="0" smtClean="0">
                <a:solidFill>
                  <a:schemeClr val="tx1"/>
                </a:solidFill>
              </a:rPr>
              <a:t>7. TODAY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 함수</a:t>
            </a:r>
            <a:r>
              <a:rPr lang="en-US" altLang="ko-KR" sz="21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컴퓨터</a:t>
            </a:r>
            <a:r>
              <a:rPr lang="ko-KR" altLang="en-US" sz="23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현재 시스템의 오늘날짜를 반환하는 함수</a:t>
            </a:r>
            <a:r>
              <a:rPr lang="en-US" altLang="ko-KR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=TODAY(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TODAY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함수는  인수없이 사용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900" b="1" dirty="0" smtClean="0">
                <a:solidFill>
                  <a:schemeClr val="tx1"/>
                </a:solidFill>
                <a:latin typeface="+mj-ea"/>
                <a:ea typeface="+mj-ea"/>
              </a:rPr>
              <a:t>8.</a:t>
            </a:r>
            <a:r>
              <a:rPr lang="en-US" altLang="ko-KR" sz="3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NOW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 함수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: </a:t>
            </a:r>
            <a:r>
              <a:rPr lang="en-US" altLang="ko-KR" sz="29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현재 날짜와 시간을 반환하는 함수</a:t>
            </a:r>
            <a:r>
              <a:rPr lang="en-US" altLang="ko-KR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인수없이 사용</a:t>
            </a:r>
            <a:r>
              <a:rPr lang="en-US" altLang="ko-KR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=NOW(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</a:t>
            </a:r>
          </a:p>
          <a:p>
            <a:pPr marL="457200" indent="-457200"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457200" indent="-457200"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900" b="1" dirty="0" smtClean="0">
                <a:solidFill>
                  <a:schemeClr val="tx1"/>
                </a:solidFill>
                <a:latin typeface="+mj-ea"/>
                <a:ea typeface="+mj-ea"/>
              </a:rPr>
              <a:t>9. WEEKDAY</a:t>
            </a:r>
            <a:r>
              <a:rPr lang="ko-KR" altLang="en-US" sz="2900" b="1" dirty="0" smtClean="0">
                <a:solidFill>
                  <a:schemeClr val="tx1"/>
                </a:solidFill>
                <a:latin typeface="+mj-ea"/>
                <a:ea typeface="+mj-ea"/>
              </a:rPr>
              <a:t> 함수</a:t>
            </a:r>
            <a:r>
              <a:rPr lang="en-US" altLang="ko-KR" sz="2100" b="1" dirty="0" smtClean="0">
                <a:solidFill>
                  <a:schemeClr val="tx1"/>
                </a:solidFill>
              </a:rPr>
              <a:t>:</a:t>
            </a:r>
            <a:r>
              <a:rPr lang="en-US" altLang="ko-KR" sz="19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에서 해당 요일 번호를 추출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1600" b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en-US" altLang="ko-KR" sz="21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100" b="1" dirty="0" smtClean="0">
                <a:solidFill>
                  <a:srgbClr val="FF0000"/>
                </a:solidFill>
              </a:rPr>
              <a:t>옵션  </a:t>
            </a:r>
            <a:r>
              <a:rPr lang="en-US" altLang="ko-KR" sz="2100" b="1" dirty="0" smtClean="0">
                <a:solidFill>
                  <a:srgbClr val="FF0000"/>
                </a:solidFill>
              </a:rPr>
              <a:t>:</a:t>
            </a:r>
            <a:r>
              <a:rPr lang="ko-KR" altLang="en-US" sz="2100" b="1" dirty="0" smtClean="0">
                <a:solidFill>
                  <a:srgbClr val="FF0000"/>
                </a:solidFill>
              </a:rPr>
              <a:t>              </a:t>
            </a:r>
            <a:r>
              <a:rPr lang="en-US" altLang="ko-KR" sz="21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2100" b="1" dirty="0" smtClean="0">
                <a:solidFill>
                  <a:srgbClr val="FF0000"/>
                </a:solidFill>
              </a:rPr>
              <a:t>또는 생략   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2(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     …7(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토요일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숫자 사용</a:t>
            </a:r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100" b="1" dirty="0" smtClean="0">
                <a:solidFill>
                  <a:srgbClr val="FF0000"/>
                </a:solidFill>
              </a:rPr>
              <a:t>                                                             2:                   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1(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2(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화요일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     …7(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숫자 사용</a:t>
            </a:r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r>
              <a:rPr lang="en-US" altLang="ko-KR" sz="2100" b="1" dirty="0" smtClean="0">
                <a:solidFill>
                  <a:srgbClr val="FF0000"/>
                </a:solidFill>
              </a:rPr>
              <a:t>                                                             3:                   </a:t>
            </a:r>
            <a:r>
              <a:rPr lang="en-US" altLang="ko-KR" sz="21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0(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1(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화요일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      … 6(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일요일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숫자 사용</a:t>
            </a:r>
            <a:endParaRPr lang="en-US" altLang="ko-KR" sz="2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=WEEKDAY(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</a:t>
            </a:r>
            <a:r>
              <a:rPr lang="ko-KR" altLang="en-US" sz="23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짜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옵션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 </a:t>
            </a:r>
            <a:endParaRPr lang="en-US" sz="2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3848" y="0"/>
            <a:ext cx="266429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날짜함수 </a:t>
            </a:r>
            <a:endParaRPr lang="en-US" sz="36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4" name="Picture 13" descr="근무일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310320" y="-459432"/>
            <a:ext cx="11132344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9872" y="0"/>
            <a:ext cx="244827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찾기 함수</a:t>
            </a:r>
            <a:endParaRPr lang="en-US" sz="36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9145016" cy="630932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ko-KR" sz="1800" b="1" dirty="0" smtClean="0">
                <a:solidFill>
                  <a:schemeClr val="tx1"/>
                </a:solidFill>
              </a:rPr>
              <a:t>1. VLOOKUP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 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범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위로 정한 영역의 맨 왼쪽 열에서  특정 기준 값으로 자료를 찾고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 지료가 속한 행 중에서 필요한 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 algn="l"/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값이 있는  열의 위치를 지정하여 값을 반환하는 함수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 algn="l"/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</a:t>
            </a:r>
            <a:endParaRPr lang="en-US" sz="1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05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=VLOOKUP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(</a:t>
            </a:r>
            <a:r>
              <a:rPr lang="ko-KR" altLang="en-US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찾을 값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1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범위의 첫 번째 열에서 찾을 값과 같은 값을 찾은 후 찾을 값이 있는 행에서 지정된 열 번호 위치에 있는 데이터를 반환함</a:t>
            </a:r>
            <a:endParaRPr lang="en-US" altLang="ko-KR" sz="1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</a:t>
            </a:r>
          </a:p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 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TRUE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또는 생략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근사값을 찾음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즉 정확하게 일치하는 값이 없으면 찾을 값보다 작은 값 중에서 근사값을 찾음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FALSE           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정확하게 일치하는 값을 찾으며 정확히 일치하는 값이 없으면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#N/A 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오류값이 반환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05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=VLOOKUP 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Lookup_value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Table_array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Column_index_num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Range_lookup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l"/>
            <a:endParaRPr lang="en-US" altLang="ko-KR" sz="11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lvl="1" algn="l">
              <a:lnSpc>
                <a:spcPct val="150000"/>
              </a:lnSpc>
            </a:pPr>
            <a:r>
              <a:rPr lang="en-US" altLang="ko-KR" sz="1200" b="1" dirty="0" err="1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Lookup_value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            : 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찾을 값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조건이 되는 셀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)                         </a:t>
            </a:r>
            <a:r>
              <a:rPr lang="en-US" altLang="ko-KR" sz="1200" b="1" dirty="0" err="1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Table_array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범위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en-US" altLang="ko-KR" sz="14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</a:p>
          <a:p>
            <a:pPr lvl="1" algn="l">
              <a:lnSpc>
                <a:spcPct val="150000"/>
              </a:lnSpc>
            </a:pPr>
            <a:r>
              <a:rPr lang="en-US" altLang="ko-KR" sz="1200" b="1" dirty="0" err="1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Column_index_num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 : 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열 번호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가져올  결과 값이 데이터 범위에서  찾을 값과 같은 줄에 몇 번째  열에 있는지에 대한 열 번호</a:t>
            </a:r>
            <a:endParaRPr lang="en-US" altLang="ko-KR" sz="1200" b="1" dirty="0" smtClean="0">
              <a:solidFill>
                <a:srgbClr val="7030A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lvl="1" algn="l">
              <a:lnSpc>
                <a:spcPct val="150000"/>
              </a:lnSpc>
            </a:pPr>
            <a:r>
              <a:rPr lang="en-US" altLang="ko-KR" sz="1200" b="1" dirty="0" err="1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Range_lookup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            : 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정확하게  일치하는 값은 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“FALSE(0)”,  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비슷한 값을 찾으려면 </a:t>
            </a:r>
            <a:r>
              <a:rPr lang="en-US" altLang="ko-KR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“TRUE”</a:t>
            </a:r>
            <a:r>
              <a:rPr lang="ko-KR" altLang="en-US" sz="12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나 생략</a:t>
            </a:r>
            <a:endParaRPr lang="en-US" altLang="ko-KR" sz="1400" b="1" dirty="0" smtClean="0">
              <a:solidFill>
                <a:srgbClr val="7030A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514350" indent="-514350" algn="l"/>
            <a:r>
              <a:rPr lang="en-US" altLang="ko-KR" sz="2000" b="1" dirty="0" smtClean="0">
                <a:solidFill>
                  <a:schemeClr val="tx1"/>
                </a:solidFill>
              </a:rPr>
              <a:t>2. H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LOOKUP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범위로 정한 영역의 첫 번째 행에서 특정 기준 값으로 자료를 찾고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 지료가 속한 열 중에서 필요한 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 algn="l"/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값이 있는 행의 위치를 지정하여 값을 반환하는 함수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=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H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LOOKUP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찾을 값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행번호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범위의  첫 번째 행에서 찾을 값과 같은 값을 찾은 후 찾을 값이 있는 열에서 지정된 행 번호 위치에 있는 데이터를 반환함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/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 </a:t>
            </a:r>
          </a:p>
          <a:p>
            <a:pPr algn="l"/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TRUE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또는 생략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근사값을 찾음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즉 정확하게 일치하는 값이 없으면 찾을 값보다 작은 값 중에서 근사값을 찾음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/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FALSE            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정확하게 일치하는 값을 찾으며 정확히 일치하는 값이 없으면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#N/A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오류값이 반환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H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LOOKUP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Lookup_value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Table_array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Row_index_num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Range_lookup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9872" y="0"/>
            <a:ext cx="244827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찾기 함수</a:t>
            </a:r>
            <a:endParaRPr lang="en-US" sz="36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lang="en-US" altLang="ko-KR" sz="1600" b="1" dirty="0" smtClean="0">
                <a:solidFill>
                  <a:schemeClr val="tx1"/>
                </a:solidFill>
              </a:rPr>
              <a:t>3. INDEX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 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셀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범위나 데이터 배열에서 행 번호와 열 번호가교차하는 곳에  있는 값을 반환하는 함수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행 번호와 열 번호가 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 algn="l"/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셀 범위를 벗어나면 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“#REF!”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값이 반환함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14350" indent="-514350" algn="l"/>
            <a:r>
              <a:rPr lang="ko-KR" altLang="en-US" sz="105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</a:t>
            </a:r>
            <a:endParaRPr lang="en-US" sz="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=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INDEX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(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행번호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1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지정된 범위에서 행 번호와 열 번호에 위치한 데이터를 입력함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/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=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INDEX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(Array,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Row_num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Column_num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l"/>
            <a:endParaRPr lang="en-US" altLang="ko-KR" sz="1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lvl="1" algn="l"/>
            <a:r>
              <a:rPr lang="en-US" altLang="ko-KR" sz="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105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1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Array:</a:t>
            </a:r>
            <a:r>
              <a:rPr lang="en-US" altLang="ko-KR" sz="11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1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범위</a:t>
            </a:r>
            <a:r>
              <a:rPr lang="en-US" altLang="ko-KR" sz="1100" b="1" dirty="0" smtClean="0">
                <a:solidFill>
                  <a:srgbClr val="7030A0"/>
                </a:solidFill>
                <a:latin typeface="Adobe 고딕 Std B" pitchFamily="34" charset="-127"/>
                <a:ea typeface="Adobe 고딕 Std B" pitchFamily="34" charset="-127"/>
              </a:rPr>
              <a:t>          </a:t>
            </a:r>
            <a:r>
              <a:rPr lang="en-US" altLang="ko-KR" sz="1100" b="1" dirty="0" err="1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Row_num</a:t>
            </a:r>
            <a:r>
              <a:rPr lang="en-US" altLang="ko-KR" sz="11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::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행 번호       </a:t>
            </a:r>
            <a:r>
              <a:rPr lang="en-US" altLang="ko-KR" sz="1200" b="1" dirty="0" err="1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Column_num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열 번호</a:t>
            </a:r>
            <a:endParaRPr lang="en-US" altLang="ko-KR" sz="1200" b="1" dirty="0" smtClean="0">
              <a:solidFill>
                <a:srgbClr val="7030A0"/>
              </a:solidFill>
              <a:latin typeface="바탕" pitchFamily="18" charset="-127"/>
              <a:ea typeface="바탕" pitchFamily="18" charset="-127"/>
            </a:endParaRPr>
          </a:p>
          <a:p>
            <a:pPr lvl="1" algn="l"/>
            <a:endParaRPr lang="en-US" altLang="ko-KR" sz="1000" b="1" dirty="0" smtClean="0">
              <a:solidFill>
                <a:srgbClr val="7030A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514350" indent="-514350" algn="l"/>
            <a:r>
              <a:rPr lang="en-US" altLang="ko-KR" sz="1800" b="1" dirty="0" smtClean="0">
                <a:solidFill>
                  <a:schemeClr val="tx1"/>
                </a:solidFill>
              </a:rPr>
              <a:t>4. CHOOSE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INDEX 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번호를 이용하여 특정 번째에 있는 값을  반환하는 함수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1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05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CHOOSE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인수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value1, value2)  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</a:t>
            </a:r>
          </a:p>
          <a:p>
            <a:pPr algn="l"/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CHOOSE 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1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Index_num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value1, value2)   </a:t>
            </a:r>
          </a:p>
          <a:p>
            <a:pPr algn="l"/>
            <a:r>
              <a:rPr lang="en-US" altLang="ko-KR" sz="105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인수가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이면 첫 번째를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인수가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이면 두번째를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인수가 </a:t>
            </a:r>
            <a:r>
              <a:rPr lang="en-US" altLang="ko-KR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n</a:t>
            </a:r>
            <a:r>
              <a:rPr lang="ko-KR" altLang="en-US" sz="1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이면 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n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번째를 반환함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 29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개까지의 값중에서 한 개의 값 선택</a:t>
            </a:r>
            <a:endParaRPr lang="en-US" altLang="ko-KR" sz="105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05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05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800" b="1" dirty="0" smtClean="0">
                <a:solidFill>
                  <a:schemeClr val="tx1"/>
                </a:solidFill>
              </a:rPr>
              <a:t>5. MATCH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함수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지정된 범위에서 기준값과 같은 데이터를 찾아 범위 내에서의 상대적인 위치를 반환하는 </a:t>
            </a:r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항목의 위치 대신 항목의 값이 필요한 경우는 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LOOKUP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함수를 사용함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MATCH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찾을 값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en-US" altLang="ko-KR" sz="1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   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범위에서 찾을 값과 같은 데이터를 찾아 옵션을 적용하여 그 위치를 일련번호를 표시</a:t>
            </a:r>
            <a:endParaRPr lang="en-US" altLang="ko-KR" sz="1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=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MATCH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lookup_value,lookup_array,match_type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l"/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lookup_value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찾을 값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lookup_array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범위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match_type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옵션</a:t>
            </a:r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옵션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sz="2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-1: 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찾을 값보다 크거나 같은 값 중 최소값을 찾음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범위는 반드시 내림차순으로 정함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큰것부터 작은 순으로</a:t>
            </a:r>
            <a:endParaRPr lang="en-US" altLang="ko-KR" sz="1400" b="1" dirty="0" smtClean="0">
              <a:solidFill>
                <a:srgbClr val="7030A0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4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               0: 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찾을 값과 첫 번째로 정확하게 일치하는 값을 찾음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범위는 정렬되지 않아도 됨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/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                  1: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 찾을 값보다 작거나 같은 값 중 최대값을 찾음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범위는 반드시 오름차순으로 정함</a:t>
            </a:r>
            <a:r>
              <a:rPr lang="en-US" altLang="ko-KR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200" b="1" dirty="0" smtClean="0">
                <a:solidFill>
                  <a:srgbClr val="7030A0"/>
                </a:solidFill>
                <a:latin typeface="바탕" pitchFamily="18" charset="-127"/>
                <a:ea typeface="바탕" pitchFamily="18" charset="-127"/>
              </a:rPr>
              <a:t>작은 것부터 큰  순으로</a:t>
            </a:r>
            <a:endParaRPr lang="en-US" altLang="ko-KR" sz="1200" b="1" dirty="0" smtClean="0">
              <a:solidFill>
                <a:srgbClr val="7030A0"/>
              </a:solidFill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11560" y="3068960"/>
            <a:ext cx="7318025" cy="788668"/>
            <a:chOff x="1035025" y="1068696"/>
            <a:chExt cx="6979228" cy="788668"/>
          </a:xfrm>
        </p:grpSpPr>
        <p:sp>
          <p:nvSpPr>
            <p:cNvPr id="18" name="Teardrop 17"/>
            <p:cNvSpPr/>
            <p:nvPr/>
          </p:nvSpPr>
          <p:spPr>
            <a:xfrm>
              <a:off x="1035025" y="1068696"/>
              <a:ext cx="822331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1857356" y="1071546"/>
              <a:ext cx="6156897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인쇄 미리보기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페이지 레이아웃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페이지설정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971599" y="3068960"/>
            <a:ext cx="7128792" cy="788668"/>
            <a:chOff x="1033572" y="1068696"/>
            <a:chExt cx="6538824" cy="788668"/>
          </a:xfrm>
        </p:grpSpPr>
        <p:sp>
          <p:nvSpPr>
            <p:cNvPr id="30" name="Teardrop 29"/>
            <p:cNvSpPr/>
            <p:nvPr/>
          </p:nvSpPr>
          <p:spPr>
            <a:xfrm>
              <a:off x="1033572" y="1068696"/>
              <a:ext cx="726536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760108" y="1071546"/>
              <a:ext cx="5812288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챠트 삽입 차트 도구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(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디자인 레이아웃서식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)</a:t>
              </a:r>
              <a:endParaRPr lang="en-US" sz="28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25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AGE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712968" cy="109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42984"/>
            <a:ext cx="6177868" cy="500066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File-Print- 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인쇄 설정 페이지 레이아웃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페이지설정</a:t>
            </a:r>
            <a:endParaRPr lang="en-US" sz="2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0"/>
            <a:ext cx="8572560" cy="10715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 레이아웃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2071678"/>
            <a:ext cx="428628" cy="8143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918" y="2207410"/>
            <a:ext cx="553834" cy="4071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2207410"/>
            <a:ext cx="288032" cy="4071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2132856"/>
            <a:ext cx="360040" cy="4817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2207410"/>
            <a:ext cx="432048" cy="4071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0" y="2207410"/>
            <a:ext cx="294302" cy="4071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2132856"/>
            <a:ext cx="504056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>
            <a:endCxn id="7" idx="2"/>
          </p:cNvCxnSpPr>
          <p:nvPr/>
        </p:nvCxnSpPr>
        <p:spPr>
          <a:xfrm rot="5400000" flipH="1" flipV="1">
            <a:off x="1330501" y="2984298"/>
            <a:ext cx="339331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71538" y="3225402"/>
            <a:ext cx="500066" cy="33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여백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19"/>
          <p:cNvCxnSpPr>
            <a:stCxn id="24" idx="0"/>
            <a:endCxn id="8" idx="2"/>
          </p:cNvCxnSpPr>
          <p:nvPr/>
        </p:nvCxnSpPr>
        <p:spPr>
          <a:xfrm flipV="1">
            <a:off x="1964513" y="2614607"/>
            <a:ext cx="98322" cy="10858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14480" y="3700464"/>
            <a:ext cx="500066" cy="33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용지방향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158170" y="2886051"/>
            <a:ext cx="542175" cy="7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71670" y="3157536"/>
            <a:ext cx="500066" cy="33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크기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>
            <a:stCxn id="38" idx="0"/>
          </p:cNvCxnSpPr>
          <p:nvPr/>
        </p:nvCxnSpPr>
        <p:spPr>
          <a:xfrm rot="5400000" flipH="1" flipV="1">
            <a:off x="1813509" y="3265694"/>
            <a:ext cx="1696635" cy="39449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43042" y="4311259"/>
            <a:ext cx="1643074" cy="475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인쇄영역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인쇄영역설정</a:t>
            </a:r>
            <a:r>
              <a:rPr lang="en-US" altLang="ko-KR" sz="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(Set print area)</a:t>
            </a:r>
          </a:p>
          <a:p>
            <a:pPr algn="ctr"/>
            <a:r>
              <a:rPr lang="ko-KR" altLang="en-US" sz="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인쇄영역해제</a:t>
            </a:r>
            <a:r>
              <a:rPr lang="en-US" altLang="ko-KR" sz="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(Clear print area)</a:t>
            </a:r>
          </a:p>
          <a:p>
            <a:pPr algn="ctr"/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2575308" y="3250405"/>
            <a:ext cx="1493054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357554" y="4175527"/>
            <a:ext cx="642942" cy="40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나누기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6200000" flipV="1">
            <a:off x="3407958" y="2850749"/>
            <a:ext cx="542929" cy="706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571868" y="3157536"/>
            <a:ext cx="500066" cy="33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6200000" flipV="1">
            <a:off x="3637948" y="2905717"/>
            <a:ext cx="1153724" cy="5715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214810" y="3768331"/>
            <a:ext cx="785818" cy="40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인쇄제목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5" name="Footer Placeholder 1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10" y="5357826"/>
            <a:ext cx="3500462" cy="40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VIEW(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보기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)-&gt;WORKBOOK VIEWA(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통합문서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596" y="5929330"/>
            <a:ext cx="1214446" cy="40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기본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NORMAL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85918" y="5929330"/>
            <a:ext cx="1357322" cy="40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레이아웃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PAGE LAYOUT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14678" y="5929330"/>
            <a:ext cx="1785950" cy="40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나누기 미리보기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PAGE BREAK PREVIEW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0"/>
            <a:ext cx="8572560" cy="10715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 레이아웃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1560" y="1700808"/>
            <a:ext cx="7762600" cy="5040560"/>
            <a:chOff x="395536" y="1700808"/>
            <a:chExt cx="7762600" cy="5040560"/>
          </a:xfrm>
        </p:grpSpPr>
        <p:pic>
          <p:nvPicPr>
            <p:cNvPr id="5" name="Picture 4" descr="print setting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86" y="1857364"/>
              <a:ext cx="7372350" cy="4752975"/>
            </a:xfrm>
            <a:prstGeom prst="rect">
              <a:avLst/>
            </a:prstGeom>
          </p:spPr>
        </p:pic>
        <p:pic>
          <p:nvPicPr>
            <p:cNvPr id="20" name="Picture 19" descr="prin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1700808"/>
              <a:ext cx="3634740" cy="504056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6444208" y="3071810"/>
            <a:ext cx="500066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용지방향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6216" y="4221088"/>
            <a:ext cx="1004122" cy="213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용지선택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4149080"/>
            <a:ext cx="2304256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15816" y="2276872"/>
            <a:ext cx="78581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프린터기 설정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7664" y="2492896"/>
            <a:ext cx="2232248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3728" y="4077072"/>
            <a:ext cx="1004122" cy="213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2564904"/>
            <a:ext cx="500066" cy="285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여백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20072" y="2492896"/>
            <a:ext cx="1368152" cy="285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머리글 바닥글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0152" y="2780928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2240" y="2132856"/>
            <a:ext cx="107157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Print  titles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영역설정하려면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372202" y="2819802"/>
            <a:ext cx="502691" cy="1051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0"/>
            <a:ext cx="8572560" cy="10715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 레이아웃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51520" y="1052736"/>
            <a:ext cx="6177868" cy="447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2. Page layout-&gt;Print  titles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를 클릭하면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Page setup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나타남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14810" y="3679034"/>
            <a:ext cx="645222" cy="3260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GE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12968" cy="109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3933056"/>
            <a:ext cx="107157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Print  titles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영역설정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2276872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PAGE 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52700"/>
            <a:ext cx="4362450" cy="43053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2555776" y="2562624"/>
            <a:ext cx="1727052" cy="5783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79912" y="3573016"/>
            <a:ext cx="79208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9912" y="3789040"/>
            <a:ext cx="79208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0"/>
            <a:ext cx="8572560" cy="7143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 레이아웃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57158" y="571480"/>
            <a:ext cx="835824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☺ </a:t>
            </a:r>
            <a:r>
              <a:rPr lang="ko-KR" altLang="en-US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아래 모양 같은 표를  </a:t>
            </a:r>
            <a:r>
              <a:rPr lang="en-US" altLang="ko-KR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2 page</a:t>
            </a:r>
            <a:r>
              <a:rPr lang="ko-KR" altLang="en-US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로 나누어 인쇄해 보세요</a:t>
            </a:r>
            <a:r>
              <a:rPr lang="en-US" altLang="ko-KR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00166" y="1092148"/>
          <a:ext cx="5143536" cy="5694438"/>
        </p:xfrm>
        <a:graphic>
          <a:graphicData uri="http://schemas.openxmlformats.org/drawingml/2006/table">
            <a:tbl>
              <a:tblPr/>
              <a:tblGrid>
                <a:gridCol w="496098"/>
                <a:gridCol w="879746"/>
                <a:gridCol w="853286"/>
                <a:gridCol w="1534595"/>
                <a:gridCol w="1379811"/>
              </a:tblGrid>
              <a:tr h="1060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주소록</a:t>
                      </a:r>
                    </a:p>
                  </a:txBody>
                  <a:tcPr marL="2125" marR="2125" marT="2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71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소속</a:t>
                      </a:r>
                    </a:p>
                  </a:txBody>
                  <a:tcPr marL="2125" marR="2125" marT="2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이 름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핸  드  폰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이  메  일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전 화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6363">
                <a:tc rowSpan="47"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신학과</a:t>
                      </a:r>
                    </a:p>
                  </a:txBody>
                  <a:tcPr marL="2125" marR="2125" marT="21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000-000-009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000-000-009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000-000-019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000-000-019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000-000-029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000-000-029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000-000-031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000-000-033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000-000-034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000-000-035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000-000-036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000-000-039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000-000-040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000-000-043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000-000-046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ko-KR" altLang="en-US" sz="500" b="1" i="0" u="none" strike="noStrike" dirty="0">
                          <a:latin typeface="Calibri"/>
                        </a:rPr>
                        <a:t>경영학과</a:t>
                      </a:r>
                    </a:p>
                  </a:txBody>
                  <a:tcPr marL="2125" marR="2125" marT="21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000-000-049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000-000-051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000-000-052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000-000-054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000-000-059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000-000-059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000-000-060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000-000-061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000-000-062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000-000-063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000-000-064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000-000-065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000-000-066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000-000-067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000-000-067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2125" marR="2125" marT="2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Calibri"/>
                        </a:rPr>
                        <a:t>000-000-068</a:t>
                      </a:r>
                    </a:p>
                  </a:txBody>
                  <a:tcPr marL="2125" marR="2125" marT="2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285852" y="1071546"/>
            <a:ext cx="5500726" cy="3214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1285852" y="4357694"/>
            <a:ext cx="5500726" cy="2500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0"/>
            <a:ext cx="8572560" cy="10715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 레이아웃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페이지설정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28596" y="928670"/>
            <a:ext cx="835824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☺ </a:t>
            </a:r>
            <a:r>
              <a:rPr lang="ko-KR" altLang="en-US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아래 모양 같은 표를  </a:t>
            </a:r>
            <a:r>
              <a:rPr lang="en-US" altLang="ko-KR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2 page</a:t>
            </a:r>
            <a:r>
              <a:rPr lang="ko-KR" altLang="en-US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로 나누어 인쇄해 보세요</a:t>
            </a:r>
            <a:r>
              <a:rPr lang="en-US" altLang="ko-KR" sz="2400" b="1" cap="small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786" y="1357298"/>
          <a:ext cx="3430799" cy="4962821"/>
        </p:xfrm>
        <a:graphic>
          <a:graphicData uri="http://schemas.openxmlformats.org/drawingml/2006/table">
            <a:tbl>
              <a:tblPr/>
              <a:tblGrid>
                <a:gridCol w="326175"/>
                <a:gridCol w="578418"/>
                <a:gridCol w="561022"/>
                <a:gridCol w="1107484"/>
                <a:gridCol w="857700"/>
              </a:tblGrid>
              <a:tr h="2143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주소록</a:t>
                      </a: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소속</a:t>
                      </a: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이 름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핸  드  폰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이  메  일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전 화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9099">
                <a:tc rowSpan="38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신학과</a:t>
                      </a:r>
                    </a:p>
                  </a:txBody>
                  <a:tcPr marL="3059" marR="3059" marT="3059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000-000-008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000-000-008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000-000-009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000-000-009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000-000-018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000-000-018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000-000-019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000-000-019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000-000-028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000-000-028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000-000-029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000-000-029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000-000-030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000-000-031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000-000-032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000-000-033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000-000-034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000-000-035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000-000-036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000-000-037</a:t>
                      </a:r>
                    </a:p>
                  </a:txBody>
                  <a:tcPr marL="3059" marR="3059" marT="3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29124" y="1571612"/>
          <a:ext cx="3430800" cy="3677185"/>
        </p:xfrm>
        <a:graphic>
          <a:graphicData uri="http://schemas.openxmlformats.org/drawingml/2006/table">
            <a:tbl>
              <a:tblPr/>
              <a:tblGrid>
                <a:gridCol w="340057"/>
                <a:gridCol w="604546"/>
                <a:gridCol w="586409"/>
                <a:gridCol w="1051911"/>
                <a:gridCol w="847877"/>
              </a:tblGrid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소속</a:t>
                      </a:r>
                    </a:p>
                  </a:txBody>
                  <a:tcPr marL="4771" marR="4771" marT="4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이 름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핸  드  폰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이  메  일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latin typeface="Calibri"/>
                        </a:rPr>
                        <a:t>전 화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000-000-039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000-000-039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latin typeface="Calibri"/>
                        </a:rPr>
                        <a:t>경영학과</a:t>
                      </a:r>
                    </a:p>
                  </a:txBody>
                  <a:tcPr marL="4771" marR="4771" marT="4771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000-000-049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000-000-049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000-000-059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000-000-059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C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A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000-000-067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Calibri"/>
                        </a:rPr>
                        <a:t>B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돋움"/>
                        </a:rPr>
                        <a:t>newsbook@gmail.com</a:t>
                      </a:r>
                    </a:p>
                  </a:txBody>
                  <a:tcPr marL="4771" marR="4771" marT="4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Calibri"/>
                        </a:rPr>
                        <a:t>000-000-068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620688"/>
            <a:ext cx="7741524" cy="112989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9600" b="1" dirty="0" smtClean="0">
                <a:latin typeface="Batang" pitchFamily="18" charset="-127"/>
                <a:ea typeface="Batang" pitchFamily="18" charset="-127"/>
              </a:rPr>
              <a:t>챠트 삽입 </a:t>
            </a:r>
            <a:endParaRPr lang="en-US" altLang="ko-KR" sz="9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72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차     트       </a:t>
            </a: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여러 데이터를 도형을 이용한 그림으로 표현한 것</a:t>
            </a:r>
            <a:endParaRPr lang="en-US" altLang="ko-KR" sz="72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   차트의 종류  </a:t>
            </a: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막대형 챠트</a:t>
            </a: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원형 챠트</a:t>
            </a: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꺾은선형 챠트</a:t>
            </a:r>
            <a:endParaRPr lang="en-US" altLang="ko-KR" sz="72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72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7200" b="1" dirty="0" smtClean="0">
                <a:latin typeface="Batang" pitchFamily="18" charset="-127"/>
                <a:ea typeface="Batang" pitchFamily="18" charset="-127"/>
              </a:rPr>
              <a:t>차트</a:t>
            </a:r>
            <a:endParaRPr lang="en-US" altLang="ko-KR" sz="72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챠트 삽입 차트 도구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디자인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6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427984" y="2276872"/>
            <a:ext cx="78581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CH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3857625" cy="103822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131840" y="2419748"/>
            <a:ext cx="1296144" cy="2891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SERT CH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4040" y="2708920"/>
            <a:ext cx="5159960" cy="3888432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0" y="2924944"/>
            <a:ext cx="3995936" cy="36496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/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챠트 만드는 방법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챠트 만들 표 드래그하여 영역 지정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나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챠트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모든 목록 챠트에서 적절한 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챠트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하나를 선정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라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챠트선택한 상태에서 우측 마우스 클릭하면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Format Chart Area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나타남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Fill 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클릭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챠트영역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그림영역 변경가능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가로축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우측 마우스 클릭하면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Format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Axis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나타남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Axis Option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에서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unit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값 변경가능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바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데이터 레이블을 넣으려면 각 챠트 막대   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   우측마우스 클릭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-&gt;Add Data Labels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클릭</a:t>
            </a:r>
            <a:endParaRPr lang="en-US" sz="1600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xmlns="" val="1520930265"/>
              </p:ext>
            </p:extLst>
          </p:nvPr>
        </p:nvGraphicFramePr>
        <p:xfrm>
          <a:off x="1857356" y="3214686"/>
          <a:ext cx="464347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285720" y="714356"/>
            <a:ext cx="8572560" cy="5929354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챠트 삽입 차트 도구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디자인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6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26"/>
          <p:cNvSpPr/>
          <p:nvPr/>
        </p:nvSpPr>
        <p:spPr>
          <a:xfrm>
            <a:off x="6500826" y="4357694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범례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6215074" y="4500570"/>
            <a:ext cx="285752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786446" y="4357694"/>
            <a:ext cx="571504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7422" y="3357561"/>
            <a:ext cx="3295672" cy="429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892545" y="3178967"/>
            <a:ext cx="286546" cy="722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714744" y="2786058"/>
            <a:ext cx="114300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챠트제목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5852" y="3857628"/>
            <a:ext cx="28575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축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571604" y="3857628"/>
            <a:ext cx="357190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572264" y="6215082"/>
            <a:ext cx="92869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가로축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rot="10800000">
            <a:off x="5500694" y="6286521"/>
            <a:ext cx="1071570" cy="357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flipH="1">
            <a:off x="4857752" y="3714752"/>
            <a:ext cx="785818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00826" y="5643578"/>
            <a:ext cx="128588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데이터계열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rot="10800000" flipV="1">
            <a:off x="5572132" y="5786453"/>
            <a:ext cx="928694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214414" y="5000636"/>
            <a:ext cx="1571636" cy="6429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42844" y="5643578"/>
            <a:ext cx="142876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데이터 레이블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값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714480" y="642918"/>
          <a:ext cx="5286412" cy="1688703"/>
        </p:xfrm>
        <a:graphic>
          <a:graphicData uri="http://schemas.openxmlformats.org/drawingml/2006/table">
            <a:tbl>
              <a:tblPr/>
              <a:tblGrid>
                <a:gridCol w="764301"/>
                <a:gridCol w="1321603"/>
                <a:gridCol w="1066836"/>
                <a:gridCol w="1066836"/>
                <a:gridCol w="1066836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현대자동차 지역별 판매실적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1</a:t>
                      </a:r>
                      <a:r>
                        <a:rPr lang="ko-KR" altLang="en-US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분기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2</a:t>
                      </a:r>
                      <a:r>
                        <a:rPr lang="ko-KR" altLang="en-US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분기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3</a:t>
                      </a:r>
                      <a:r>
                        <a:rPr lang="ko-KR" altLang="en-US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분기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4</a:t>
                      </a:r>
                      <a:r>
                        <a:rPr lang="ko-KR" altLang="en-US" sz="1400" b="1" i="0" u="none" strike="noStrike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분기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1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서울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8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부산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8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인천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8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광주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571868" y="3857628"/>
            <a:ext cx="500066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그림영역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9322" y="3286124"/>
            <a:ext cx="50006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챠트영역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HART D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99531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2844" y="571480"/>
            <a:ext cx="8715436" cy="607223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r>
              <a:rPr lang="en-US" altLang="ko-KR" sz="4400" b="1" dirty="0" smtClean="0">
                <a:latin typeface="Batang" pitchFamily="18" charset="-127"/>
                <a:ea typeface="Batang" pitchFamily="18" charset="-127"/>
              </a:rPr>
              <a:t>3.</a:t>
            </a:r>
            <a:r>
              <a:rPr lang="ko-KR" altLang="en-US" sz="4400" b="1" dirty="0" smtClean="0">
                <a:latin typeface="Batang" pitchFamily="18" charset="-127"/>
                <a:ea typeface="Batang" pitchFamily="18" charset="-127"/>
              </a:rPr>
              <a:t>챠트 </a:t>
            </a:r>
            <a:r>
              <a:rPr lang="en-US" altLang="ko-KR" sz="4400" b="1" dirty="0" smtClean="0">
                <a:latin typeface="Batang" pitchFamily="18" charset="-127"/>
                <a:ea typeface="Batang" pitchFamily="18" charset="-127"/>
              </a:rPr>
              <a:t>DESIGN</a:t>
            </a:r>
            <a:r>
              <a:rPr lang="ko-KR" altLang="en-US" sz="44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4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챠트 삽입 차트 도구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디자인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9358346" y="857232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1979712" y="1988840"/>
            <a:ext cx="71438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</a:t>
            </a:r>
          </a:p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레이아웃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448049" y="1808535"/>
            <a:ext cx="214314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9074874" y="3423300"/>
            <a:ext cx="285752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289188" y="3709052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색변경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0364" y="2071678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챠트스타일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00430" y="1928802"/>
            <a:ext cx="214314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9552" y="1988840"/>
            <a:ext cx="71438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행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렬 전환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968180" y="1774526"/>
            <a:ext cx="214314" cy="714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59632" y="1988840"/>
            <a:ext cx="57150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데이터선택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474740" y="1773732"/>
            <a:ext cx="28575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2060848"/>
            <a:ext cx="50006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종류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변경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-71438" y="1917972"/>
            <a:ext cx="28575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14282" y="2571744"/>
          <a:ext cx="2571768" cy="4068492"/>
        </p:xfrm>
        <a:graphic>
          <a:graphicData uri="http://schemas.openxmlformats.org/drawingml/2006/table">
            <a:tbl>
              <a:tblPr/>
              <a:tblGrid>
                <a:gridCol w="759363"/>
                <a:gridCol w="1812405"/>
              </a:tblGrid>
              <a:tr h="2219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챠트요소추가</a:t>
                      </a:r>
                    </a:p>
                  </a:txBody>
                  <a:tcPr marL="8538" marR="8538" marT="8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89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가로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/>
                      </a:r>
                      <a:b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세로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축제목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기본가로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기본 세로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챠트제목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없음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챠트위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가운데에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맞춰표시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3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데이터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/>
                      </a:r>
                      <a:b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레이블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없음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가운데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안쪽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끝에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축에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가깝게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바깥쪽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끝에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데이터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표 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없음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범례표지 포함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오차막대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없음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표준오차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백분율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표준 편차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9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눈금선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기본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주 가로 </a:t>
                      </a:r>
                      <a:b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기본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주 세로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9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범례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 없음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오른쪽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왼쪽 아래쪽</a:t>
                      </a: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2843808" y="3429000"/>
            <a:ext cx="583264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챠트 레이 아웃 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챠트 레이 아웃 변경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챠트 스타일    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 챠트 스타일 변경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행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렬 전환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행과  열의  데이터  변경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데이터 선택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챠트 데이터  범위  변경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5.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챠트 종류 변경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다른 챠트로  변경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 FORM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833135"/>
          </a:xfrm>
          <a:prstGeom prst="rect">
            <a:avLst/>
          </a:prstGeom>
        </p:spPr>
      </p:pic>
      <p:pic>
        <p:nvPicPr>
          <p:cNvPr id="28" name="Picture 27" descr="CHART FORM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52" y="1340768"/>
            <a:ext cx="9036496" cy="11358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714356"/>
            <a:ext cx="8858280" cy="62641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r>
              <a:rPr lang="en-US" altLang="ko-KR" sz="11200" b="1" dirty="0" smtClean="0">
                <a:latin typeface="Batang" pitchFamily="18" charset="-127"/>
                <a:ea typeface="Batang" pitchFamily="18" charset="-127"/>
              </a:rPr>
              <a:t>4.CHART LAYOUT</a:t>
            </a:r>
          </a:p>
          <a:p>
            <a:endParaRPr lang="en-US" altLang="ko-KR" sz="9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챠트 삽입 차트 도구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디자인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6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3635327" y="2348882"/>
            <a:ext cx="569" cy="4320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19672" y="2996952"/>
            <a:ext cx="86409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 제목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95738" y="2348880"/>
            <a:ext cx="360038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87824" y="2780928"/>
            <a:ext cx="136074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데이터 레이블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95736" y="3429000"/>
            <a:ext cx="107157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축 제목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2271734" y="2786058"/>
            <a:ext cx="1143008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9512" y="2996952"/>
            <a:ext cx="71438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도형삽입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868144" y="3717032"/>
            <a:ext cx="1008112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220072" y="3429000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앞으로 가져오기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83570" y="2276872"/>
            <a:ext cx="1152126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107504" y="4077072"/>
            <a:ext cx="3851920" cy="43204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r>
              <a:rPr lang="en-US" altLang="ko-KR" sz="11200" b="1" dirty="0" smtClean="0">
                <a:latin typeface="Batang" pitchFamily="18" charset="-127"/>
                <a:ea typeface="Batang" pitchFamily="18" charset="-127"/>
              </a:rPr>
              <a:t>5.CHART FORMAT</a:t>
            </a:r>
          </a:p>
          <a:p>
            <a:endParaRPr lang="en-US" altLang="ko-KR" sz="9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004048" y="5733256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워드아트스타일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63688" y="5949280"/>
            <a:ext cx="92869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도형채우기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2000" y="4437112"/>
            <a:ext cx="92869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도형윤곽선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23728" y="6309320"/>
            <a:ext cx="107157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도형효과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24328" y="4725144"/>
            <a:ext cx="5715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정렬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88224" y="3861048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뒤로 보내기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92280" y="5733256"/>
            <a:ext cx="571504" cy="213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맞춤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771800" y="5445224"/>
            <a:ext cx="1368152" cy="8549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940152" y="5517232"/>
            <a:ext cx="7200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380312" y="4149080"/>
            <a:ext cx="72008" cy="10801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572000" y="4725144"/>
            <a:ext cx="216024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27784" y="5157192"/>
            <a:ext cx="1296144" cy="7829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214290"/>
            <a:ext cx="8177242" cy="57151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☺ </a:t>
            </a:r>
            <a:r>
              <a:rPr kumimoji="0" lang="ko-KR" altLang="en-US" sz="2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표를 다음 아래 모양 같이 만드시고 막대그래프를 만드세요</a:t>
            </a:r>
            <a:r>
              <a:rPr kumimoji="0" lang="en-US" altLang="ko-KR" sz="2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.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9382842"/>
              </p:ext>
            </p:extLst>
          </p:nvPr>
        </p:nvGraphicFramePr>
        <p:xfrm>
          <a:off x="928662" y="857232"/>
          <a:ext cx="7315199" cy="22860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57619"/>
                <a:gridCol w="1828800"/>
                <a:gridCol w="1476260"/>
                <a:gridCol w="1476260"/>
                <a:gridCol w="1476260"/>
              </a:tblGrid>
              <a:tr h="39332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현대자동차 지역별 판매실적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7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분기</a:t>
                      </a:r>
                      <a:endParaRPr lang="ko-KR" alt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분기</a:t>
                      </a:r>
                      <a:endParaRPr lang="ko-KR" alt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3</a:t>
                      </a:r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분기</a:t>
                      </a:r>
                      <a:endParaRPr lang="ko-KR" alt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4</a:t>
                      </a:r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분기</a:t>
                      </a:r>
                      <a:endParaRPr lang="ko-KR" alt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3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서울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130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effectLst/>
                          <a:latin typeface="Batang" pitchFamily="18" charset="-127"/>
                          <a:ea typeface="Batang" pitchFamily="18" charset="-127"/>
                        </a:rPr>
                        <a:t>135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부산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인천 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u="none" strike="noStrike">
                          <a:effectLst/>
                          <a:latin typeface="Batang" pitchFamily="18" charset="-127"/>
                          <a:ea typeface="Batang" pitchFamily="18" charset="-127"/>
                        </a:rPr>
                        <a:t>광주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00034" y="3500438"/>
            <a:ext cx="764386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altLang="ko-KR" sz="2200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sz="2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altLang="ko-KR" sz="2200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sz="8000" b="1" dirty="0" smtClean="0">
                <a:latin typeface="Batang" pitchFamily="18" charset="-127"/>
                <a:ea typeface="Batang" pitchFamily="18" charset="-127"/>
              </a:rPr>
              <a:t>☺ </a:t>
            </a:r>
            <a:r>
              <a:rPr lang="ko-KR" altLang="en-US" sz="8000" b="1" dirty="0" smtClean="0">
                <a:latin typeface="Batang" pitchFamily="18" charset="-127"/>
                <a:ea typeface="Batang" pitchFamily="18" charset="-127"/>
              </a:rPr>
              <a:t>표를 다음 아래 모양 같이 만드시고 알맞은그래프를 만드세요</a:t>
            </a:r>
            <a:r>
              <a:rPr lang="en-US" altLang="ko-KR" sz="8000" b="1" dirty="0" smtClean="0">
                <a:latin typeface="Batang" pitchFamily="18" charset="-127"/>
                <a:ea typeface="Batang" pitchFamily="18" charset="-127"/>
              </a:rPr>
              <a:t>.    </a:t>
            </a:r>
            <a:br>
              <a:rPr lang="en-US" altLang="ko-KR" sz="8000" b="1" dirty="0" smtClean="0">
                <a:latin typeface="Batang" pitchFamily="18" charset="-127"/>
                <a:ea typeface="Batang" pitchFamily="18" charset="-127"/>
              </a:rPr>
            </a:br>
            <a:endParaRPr lang="en-US" sz="8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7543148"/>
              </p:ext>
            </p:extLst>
          </p:nvPr>
        </p:nvGraphicFramePr>
        <p:xfrm>
          <a:off x="838200" y="3962400"/>
          <a:ext cx="7543800" cy="2114566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FFFFFF"/>
                          </a:solidFill>
                          <a:latin typeface="Batang" pitchFamily="18" charset="-127"/>
                          <a:ea typeface="Batang" pitchFamily="18" charset="-127"/>
                        </a:rPr>
                        <a:t>이름</a:t>
                      </a:r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FFFFFF"/>
                          </a:solidFill>
                          <a:latin typeface="Batang" pitchFamily="18" charset="-127"/>
                          <a:ea typeface="Batang" pitchFamily="18" charset="-127"/>
                        </a:rPr>
                        <a:t>국어</a:t>
                      </a:r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FFFFFF"/>
                          </a:solidFill>
                          <a:latin typeface="Batang" pitchFamily="18" charset="-127"/>
                          <a:ea typeface="Batang" pitchFamily="18" charset="-127"/>
                        </a:rPr>
                        <a:t>수학</a:t>
                      </a:r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FFFFFF"/>
                          </a:solidFill>
                          <a:latin typeface="Batang" pitchFamily="18" charset="-127"/>
                          <a:ea typeface="Batang" pitchFamily="18" charset="-127"/>
                        </a:rPr>
                        <a:t>사회</a:t>
                      </a:r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FFFFFF"/>
                          </a:solidFill>
                          <a:latin typeface="Batang" pitchFamily="18" charset="-127"/>
                          <a:ea typeface="Batang" pitchFamily="18" charset="-127"/>
                        </a:rPr>
                        <a:t>영어</a:t>
                      </a:r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FFFFFF"/>
                          </a:solidFill>
                          <a:latin typeface="Batang" pitchFamily="18" charset="-127"/>
                          <a:ea typeface="Batang" pitchFamily="18" charset="-127"/>
                        </a:rPr>
                        <a:t>과학</a:t>
                      </a:r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임시완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98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신소라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85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김수현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75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이미라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80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www.pjthe3.com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11560" y="3068960"/>
            <a:ext cx="7318026" cy="788668"/>
            <a:chOff x="1035025" y="1068696"/>
            <a:chExt cx="6979228" cy="788668"/>
          </a:xfrm>
        </p:grpSpPr>
        <p:sp>
          <p:nvSpPr>
            <p:cNvPr id="18" name="Teardrop 17"/>
            <p:cNvSpPr/>
            <p:nvPr/>
          </p:nvSpPr>
          <p:spPr>
            <a:xfrm>
              <a:off x="1035025" y="1068696"/>
              <a:ext cx="822331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1857356" y="1071546"/>
              <a:ext cx="6156897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데이터 베이스관리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레코드정렬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자동필터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256584" cy="36004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데이터 베이스관리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레코드정렬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548680"/>
            <a:ext cx="4392488" cy="4320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데이터베이스 만들때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유의 사항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908720"/>
            <a:ext cx="6192688" cy="302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 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반드시 필드 첫 행은 해당 필드명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,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즉 항목명이 있어야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  필드 이름은 한 행에 써야</a:t>
            </a:r>
            <a:endParaRPr lang="en-US" altLang="ko-KR" sz="19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</a:pPr>
            <a:endParaRPr lang="en-US" altLang="ko-KR" sz="19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</a:pP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 셀병합하면 필드 이름으로 못 사용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.</a:t>
            </a:r>
          </a:p>
          <a:p>
            <a:pPr>
              <a:lnSpc>
                <a:spcPct val="120000"/>
              </a:lnSpc>
            </a:pP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900" b="1" noProof="0" dirty="0" smtClean="0">
                <a:latin typeface="바탕체" pitchFamily="17" charset="-127"/>
                <a:ea typeface="바탕체" pitchFamily="17" charset="-127"/>
              </a:rPr>
              <a:t>  가로나 세로 칸에 빈 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셀이나 빈 행이</a:t>
            </a:r>
            <a:r>
              <a:rPr lang="ko-KR" altLang="en-US" sz="1900" b="1" noProof="0" dirty="0" smtClean="0">
                <a:latin typeface="바탕체" pitchFamily="17" charset="-127"/>
                <a:ea typeface="바탕체" pitchFamily="17" charset="-127"/>
              </a:rPr>
              <a:t> 없어야</a:t>
            </a:r>
            <a:endParaRPr lang="en-US" altLang="ko-KR" sz="1900" b="1" noProof="0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sz="1900" b="1" noProof="0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900" b="1" noProof="0" dirty="0" smtClean="0">
                <a:latin typeface="바탕체" pitchFamily="17" charset="-127"/>
                <a:ea typeface="바탕체" pitchFamily="17" charset="-127"/>
              </a:rPr>
              <a:t>-  </a:t>
            </a:r>
            <a:r>
              <a:rPr lang="ko-KR" altLang="en-US" sz="1900" b="1" noProof="0" dirty="0" smtClean="0">
                <a:latin typeface="바탕체" pitchFamily="17" charset="-127"/>
                <a:ea typeface="바탕체" pitchFamily="17" charset="-127"/>
              </a:rPr>
              <a:t>각 필드에는 동일한 종류의 데이터를 입력해야</a:t>
            </a:r>
            <a:endParaRPr lang="en-US" altLang="ko-KR" sz="1900" b="1" noProof="0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</a:pPr>
            <a:endParaRPr lang="en-US" altLang="ko-KR" sz="19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  하나 셀에 하나의</a:t>
            </a: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정보만 있어야</a:t>
            </a: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9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  필드에 문자는 문자</a:t>
            </a: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숫자는 숫자로 구별해 입력해야</a:t>
            </a: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,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sz="19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  필드명은 텍스트로  작성하며</a:t>
            </a: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, ., ;, :, # , ~ ,! ,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공백</a:t>
            </a:r>
            <a:r>
              <a:rPr lang="en-US" altLang="ko-KR" sz="19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900" b="1" dirty="0" smtClean="0">
                <a:latin typeface="바탕체" pitchFamily="17" charset="-127"/>
                <a:ea typeface="바탕체" pitchFamily="17" charset="-127"/>
              </a:rPr>
              <a:t>연산자 등은 포함 못함</a:t>
            </a:r>
            <a:endParaRPr lang="en-US" altLang="ko-KR" sz="19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4149080"/>
            <a:ext cx="2016224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레코드정렬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5" name="Picture 4" descr="레코드정렬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4728" y="4005064"/>
            <a:ext cx="5000625" cy="34004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15516" y="4797152"/>
            <a:ext cx="8712968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정렬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: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데이터의 순서를 재배치하는 기능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오름차순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내림차순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)</a:t>
            </a:r>
          </a:p>
          <a:p>
            <a:pPr marL="395288" lvl="0" indent="-53975">
              <a:spcBef>
                <a:spcPts val="6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341313" algn="l"/>
              </a:tabLst>
              <a:defRPr/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정렬종류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</a:endParaRPr>
          </a:p>
          <a:p>
            <a:pPr marL="852488" lvl="1" indent="-53975">
              <a:spcBef>
                <a:spcPts val="6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오름차순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숫자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(0-9)&gt;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문자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ㄱ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ㅎ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A-Z)&gt;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논리값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오류값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빈 셀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</a:endParaRPr>
          </a:p>
          <a:p>
            <a:pPr marL="852488" lvl="1" indent="-53975">
              <a:spcBef>
                <a:spcPts val="6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내림차순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: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오류값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논리값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문자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ㄱ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ㅎ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A-Z)&gt;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숫자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(0-9)&gt;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빈 셀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marL="395288" indent="-53975">
              <a:spcBef>
                <a:spcPts val="6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341313" algn="l"/>
              </a:tabLst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HOME(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홈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)&gt;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편집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(EDITING)&gt;</a:t>
            </a:r>
            <a:r>
              <a:rPr kumimoji="0" lang="ko-KR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정렬 및 필터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(SORT &amp; FILTER)</a:t>
            </a:r>
          </a:p>
          <a:p>
            <a:pPr marL="395288" indent="-53975">
              <a:spcBef>
                <a:spcPts val="6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341313" algn="l"/>
              </a:tabLst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>
              <a:buFontTx/>
              <a:buChar char="-"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12" descr="SORT FIL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3717032"/>
            <a:ext cx="2208245" cy="1152128"/>
          </a:xfrm>
        </p:spPr>
      </p:pic>
      <p:sp>
        <p:nvSpPr>
          <p:cNvPr id="14" name="Rectangle 13"/>
          <p:cNvSpPr/>
          <p:nvPr/>
        </p:nvSpPr>
        <p:spPr>
          <a:xfrm>
            <a:off x="7668344" y="3789040"/>
            <a:ext cx="504056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16216" y="4221088"/>
            <a:ext cx="1152128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00392" y="4437112"/>
            <a:ext cx="72008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home s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9540" y="4797152"/>
            <a:ext cx="1394460" cy="19126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56376" y="6021288"/>
            <a:ext cx="720080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2549</Words>
  <Application>Microsoft Office PowerPoint</Application>
  <PresentationFormat>On-screen Show (4:3)</PresentationFormat>
  <Paragraphs>1207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데이터 베이스관리, 레코드정렬</vt:lpstr>
      <vt:lpstr>레코드정렬, 자동필터</vt:lpstr>
      <vt:lpstr>레코드정렬, 자동필터</vt:lpstr>
      <vt:lpstr>데이터 베이스관리, 레코드정렬</vt:lpstr>
      <vt:lpstr>자동필터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 컴퓨터 사양 확인 방법</dc:title>
  <dc:creator>HEG</dc:creator>
  <cp:lastModifiedBy>jungyeo park</cp:lastModifiedBy>
  <cp:revision>279</cp:revision>
  <dcterms:created xsi:type="dcterms:W3CDTF">2014-11-22T21:10:31Z</dcterms:created>
  <dcterms:modified xsi:type="dcterms:W3CDTF">2015-10-23T23:27:44Z</dcterms:modified>
</cp:coreProperties>
</file>